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9144000" cy="5143500"/>
  <p:embeddedFontLst>
    <p:embeddedFont>
      <p:font typeface="Univers Condensed" panose="020B0506020202050204" pitchFamily="34" charset="0"/>
      <p:regular r:id="rId11"/>
      <p:bold r:id="rId12"/>
    </p:embeddedFont>
  </p:embeddedFontLst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7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13" name="Grafik 12" descr="Ein Bild, das Text, Screenshot, Schrift, Grafikdesign enthält.&#10;&#10;Automatisch generierte Beschreibung"/>
          <p:cNvPicPr/>
          <p:nvPr userDrawn="1"/>
        </p:nvPicPr>
        <p:blipFill>
          <a:blip r:embed="rId2"/>
          <a:srcRect l="67884" t="51835" r="763" b="12950"/>
          <a:stretch/>
        </p:blipFill>
        <p:spPr bwMode="auto">
          <a:xfrm>
            <a:off x="6222448" y="2621173"/>
            <a:ext cx="2926800" cy="1785600"/>
          </a:xfrm>
          <a:prstGeom prst="rect">
            <a:avLst/>
          </a:prstGeom>
        </p:spPr>
      </p:pic>
      <p:pic>
        <p:nvPicPr>
          <p:cNvPr id="2" name="Grafik 1" descr="Ein Bild, das Text, Schrift, Screenshot, Logo enthält.&#10;&#10;Automatisch generierte Beschreibung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3" name="Grafik 2" descr="Ein Bild, das Text, Schrift, Screenshot, Electric Blue (Farbe) enthält.&#10;&#10;Automatisch generierte Beschreibung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4" name="Grafik 3" descr="Ein Bild, das Text, Screenshot, Schrift, Grafiken enthält.&#10;&#10;Automatisch generierte Beschreibung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  <p:pic>
        <p:nvPicPr>
          <p:cNvPr id="5" name="Grafik 4" descr="Ein Bild, das Text, Grafiken, Grafikdesign, Logo enthält.&#10;&#10;Automatisch generierte Beschreibung"/>
          <p:cNvPicPr>
            <a:picLocks noChangeAspect="1"/>
          </p:cNvPicPr>
          <p:nvPr userDrawn="1"/>
        </p:nvPicPr>
        <p:blipFill>
          <a:blip r:embed="rId6"/>
          <a:srcRect r="3634"/>
          <a:stretch/>
        </p:blipFill>
        <p:spPr bwMode="auto">
          <a:xfrm>
            <a:off x="6342250" y="250872"/>
            <a:ext cx="2547750" cy="13060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Reihe, Screenshot enthält.&#10;&#10;Automatisch generierte Beschreibung"/>
          <p:cNvPicPr>
            <a:picLocks noChangeAspect="1"/>
          </p:cNvPicPr>
          <p:nvPr userDrawn="1"/>
        </p:nvPicPr>
        <p:blipFill>
          <a:blip r:embed="rId2"/>
          <a:srcRect t="5035" r="400" b="6546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hteck 3"/>
          <p:cNvSpPr/>
          <p:nvPr userDrawn="1"/>
        </p:nvSpPr>
        <p:spPr bwMode="auto">
          <a:xfrm>
            <a:off x="191142" y="1211446"/>
            <a:ext cx="8756650" cy="33712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</a:endParaRPr>
          </a:p>
          <a:p>
            <a:pPr marL="0" indent="0">
              <a:buFont typeface="Arial"/>
              <a:buNone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89441" y="629246"/>
            <a:ext cx="8756650" cy="5751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latin typeface="Univers Condensed"/>
              </a:defRPr>
            </a:lvl1pPr>
          </a:lstStyle>
          <a:p>
            <a:pPr lvl="0">
              <a:defRPr/>
            </a:pPr>
            <a:r>
              <a:rPr lang="de-DE"/>
              <a:t>Überschrift (Univers Condensed 28)</a:t>
            </a:r>
            <a:endParaRPr/>
          </a:p>
        </p:txBody>
      </p:sp>
      <p:sp>
        <p:nvSpPr>
          <p:cNvPr id="11" name="Textfeld 10"/>
          <p:cNvSpPr txBox="1"/>
          <p:nvPr userDrawn="1"/>
        </p:nvSpPr>
        <p:spPr bwMode="auto">
          <a:xfrm>
            <a:off x="993036" y="71880"/>
            <a:ext cx="274704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800" b="1">
                <a:latin typeface="Univers Condensed"/>
              </a:rPr>
              <a:t>Wirtschaftspädagogik und Ökonomische Bildung:  </a:t>
            </a:r>
            <a:endParaRPr/>
          </a:p>
          <a:p>
            <a:pPr>
              <a:defRPr/>
            </a:pPr>
            <a:r>
              <a:rPr lang="de-DE" sz="800" b="1">
                <a:latin typeface="Univers Condensed"/>
              </a:rPr>
              <a:t>Lehrkräftebildung und Unterricht digital</a:t>
            </a:r>
            <a:endParaRPr lang="de-DE" sz="100" b="1">
              <a:latin typeface="Univers Condensed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4"/>
          </p:nvPr>
        </p:nvSpPr>
        <p:spPr bwMode="auto">
          <a:xfrm>
            <a:off x="188913" y="1204913"/>
            <a:ext cx="8756650" cy="3373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</a:lstStyle>
          <a:p>
            <a:pPr marL="177800" indent="-177800">
              <a:buFont typeface="Arial"/>
              <a:buChar char="•"/>
              <a:defRPr/>
            </a:pPr>
            <a:endParaRPr lang="de-DE" sz="2400">
              <a:solidFill>
                <a:srgbClr val="969696"/>
              </a:solidFill>
            </a:endParaRPr>
          </a:p>
        </p:txBody>
      </p:sp>
      <p:pic>
        <p:nvPicPr>
          <p:cNvPr id="2" name="Grafik 1" descr="Ein Bild, das Text, Grafiken, Grafikdesign, Logo enthält.&#10;&#10;Automatisch generierte Beschreibung"/>
          <p:cNvPicPr>
            <a:picLocks noChangeAspect="1"/>
          </p:cNvPicPr>
          <p:nvPr userDrawn="1"/>
        </p:nvPicPr>
        <p:blipFill>
          <a:blip r:embed="rId3"/>
          <a:srcRect t="16375" r="3634" b="21997"/>
          <a:stretch/>
        </p:blipFill>
        <p:spPr bwMode="auto">
          <a:xfrm>
            <a:off x="53115" y="87637"/>
            <a:ext cx="986532" cy="311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7348562" y="1702065"/>
            <a:ext cx="1156727" cy="115672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hteck 10"/>
          <p:cNvSpPr/>
          <p:nvPr userDrawn="1"/>
        </p:nvSpPr>
        <p:spPr bwMode="auto">
          <a:xfrm>
            <a:off x="7185077" y="2890089"/>
            <a:ext cx="1615418" cy="285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marL="88900" indent="-88900" algn="l">
              <a:defRPr/>
            </a:pPr>
            <a:r>
              <a:rPr lang="de-DE" sz="600">
                <a:solidFill>
                  <a:schemeClr val="tx1"/>
                </a:solidFill>
                <a:latin typeface="Arial"/>
                <a:cs typeface="Arial"/>
              </a:rPr>
              <a:t>https://lernen.digital/verbuende/woerld/</a:t>
            </a:r>
            <a:endParaRPr/>
          </a:p>
          <a:p>
            <a:pPr algn="l">
              <a:defRPr/>
            </a:pPr>
            <a:endParaRPr lang="de-DE" sz="50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3" name="Grafik 12" descr="Ein Bild, das Text, Grafiken, Grafikdesign, Logo enthält.&#10;&#10;Automatisch generierte Beschreibung"/>
          <p:cNvPicPr>
            <a:picLocks noChangeAspect="1"/>
          </p:cNvPicPr>
          <p:nvPr userDrawn="1"/>
        </p:nvPicPr>
        <p:blipFill>
          <a:blip r:embed="rId3"/>
          <a:srcRect r="3634"/>
          <a:stretch/>
        </p:blipFill>
        <p:spPr bwMode="auto">
          <a:xfrm>
            <a:off x="6956005" y="246236"/>
            <a:ext cx="1941840" cy="995422"/>
          </a:xfrm>
          <a:prstGeom prst="rect">
            <a:avLst/>
          </a:prstGeom>
        </p:spPr>
      </p:pic>
      <p:pic>
        <p:nvPicPr>
          <p:cNvPr id="14" name="Grafik 13" descr="Ein Bild, das Text, Schrift, Screenshot, Logo enthält.&#10;&#10;Automatisch generierte Beschreibung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15" name="Grafik 14" descr="Ein Bild, das Text, Schrift, Screenshot, Electric Blue (Farbe) enthält.&#10;&#10;Automatisch generierte Beschreibung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16" name="Grafik 15" descr="Ein Bild, das Text, Screenshot, Schrift, Grafiken enthält.&#10;&#10;Automatisch generierte Beschreibung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Univers Condensed"/>
          <a:ea typeface="+mj-ea"/>
          <a:cs typeface="+mj-cs"/>
        </a:defRPr>
      </a:lvl1pPr>
    </p:titleStyle>
    <p:bodyStyle>
      <a:lvl1pPr marL="0" indent="0" algn="l" defTabSz="685800">
        <a:lnSpc>
          <a:spcPct val="90000"/>
        </a:lnSpc>
        <a:spcBef>
          <a:spcPts val="750"/>
        </a:spcBef>
        <a:buFont typeface="Arial"/>
        <a:buNone/>
        <a:defRPr sz="1600">
          <a:solidFill>
            <a:schemeClr val="tx1"/>
          </a:solidFill>
          <a:latin typeface="Univers Condensed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800">
          <a:solidFill>
            <a:schemeClr val="tx1"/>
          </a:solidFill>
          <a:latin typeface="Univers Condensed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500">
          <a:solidFill>
            <a:schemeClr val="tx1"/>
          </a:solidFill>
          <a:latin typeface="Univers Condensed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25932/publishup-67963" TargetMode="External"/><Relationship Id="rId3" Type="http://schemas.openxmlformats.org/officeDocument/2006/relationships/hyperlink" Target="https://doi.org/10.25932/publishup-67972" TargetMode="External"/><Relationship Id="rId7" Type="http://schemas.openxmlformats.org/officeDocument/2006/relationships/hyperlink" Target="https://doi.org/10.25932/publishup-67975" TargetMode="External"/><Relationship Id="rId2" Type="http://schemas.openxmlformats.org/officeDocument/2006/relationships/hyperlink" Target="https://doi.org/10.25932/publishup-6935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25932/publishup-67974" TargetMode="External"/><Relationship Id="rId5" Type="http://schemas.openxmlformats.org/officeDocument/2006/relationships/hyperlink" Target="https://doi.org/10.25932/publishup-67973" TargetMode="External"/><Relationship Id="rId4" Type="http://schemas.openxmlformats.org/officeDocument/2006/relationships/hyperlink" Target="https://doi.org/10.25932/publishup-6797" TargetMode="External"/><Relationship Id="rId9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e.statista.com/statistik/daten/studie/876487/umfrage/nutzung-von-podcasts-in-deutschland/" TargetMode="External"/><Relationship Id="rId7" Type="http://schemas.openxmlformats.org/officeDocument/2006/relationships/hyperlink" Target="file:///C:\Users\Homeoffice\Downloads\Abgerufen%20im%20M&#228;rz%202024%20von%20https:\dl.gi.de\items\35e6a626-c7ae-46a0-a8fc-f0f372b57d8a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ink.springer.com/book/10.1007/978-3-658-33039-2" TargetMode="External"/><Relationship Id="rId5" Type="http://schemas.openxmlformats.org/officeDocument/2006/relationships/hyperlink" Target="https://link.springer.com/book/10.1007/978-3-658-38712-9" TargetMode="External"/><Relationship Id="rId4" Type="http://schemas.openxmlformats.org/officeDocument/2006/relationships/hyperlink" Target="https://mpfs.de/studie/jim-studie-2025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sp>
        <p:nvSpPr>
          <p:cNvPr id="6" name="Textplatzhalter 1"/>
          <p:cNvSpPr>
            <a:spLocks noGrp="1"/>
          </p:cNvSpPr>
          <p:nvPr>
            <p:ph type="body" sz="quarter" idx="14"/>
          </p:nvPr>
        </p:nvSpPr>
        <p:spPr bwMode="auto">
          <a:xfrm>
            <a:off x="189441" y="1059582"/>
            <a:ext cx="7478903" cy="3960439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spcAft>
                <a:spcPts val="800"/>
              </a:spcAft>
              <a:buFont typeface="Arial"/>
              <a:buChar char="•"/>
              <a:defRPr/>
            </a:pPr>
            <a:r>
              <a:rPr lang="de-DE">
                <a:latin typeface="+mn-lt"/>
              </a:rPr>
              <a:t>Schriftliche Arbeiten können (und werden) heutzutage schwer nachweisbar </a:t>
            </a:r>
            <a:r>
              <a:rPr lang="de-DE" b="1">
                <a:latin typeface="+mn-lt"/>
              </a:rPr>
              <a:t>von einer KI geschrieben </a:t>
            </a:r>
            <a:r>
              <a:rPr lang="de-DE">
                <a:latin typeface="+mn-lt"/>
              </a:rPr>
              <a:t>-&gt; Podcasts müssen selbst aufgenommen werden!</a:t>
            </a:r>
            <a:endParaRPr/>
          </a:p>
          <a:p>
            <a:pPr marL="342900" indent="-342900">
              <a:spcAft>
                <a:spcPts val="800"/>
              </a:spcAft>
              <a:buFont typeface="Arial"/>
              <a:buChar char="•"/>
              <a:defRPr/>
            </a:pPr>
            <a:r>
              <a:rPr lang="de-DE">
                <a:latin typeface="+mn-lt"/>
              </a:rPr>
              <a:t>Förderung der </a:t>
            </a:r>
            <a:r>
              <a:rPr lang="de-DE" b="1">
                <a:latin typeface="+mn-lt"/>
              </a:rPr>
              <a:t>Planungskompetenz</a:t>
            </a:r>
            <a:r>
              <a:rPr lang="de-DE">
                <a:latin typeface="+mn-lt"/>
              </a:rPr>
              <a:t> (Erstellung Podcast-Skript)</a:t>
            </a:r>
            <a:endParaRPr/>
          </a:p>
          <a:p>
            <a:pPr marL="342900" indent="-342900">
              <a:spcAft>
                <a:spcPts val="800"/>
              </a:spcAft>
              <a:buFont typeface="Arial"/>
              <a:buChar char="•"/>
              <a:defRPr/>
            </a:pPr>
            <a:r>
              <a:rPr lang="de-DE">
                <a:latin typeface="+mn-lt"/>
              </a:rPr>
              <a:t>Förderung der </a:t>
            </a:r>
            <a:r>
              <a:rPr lang="de-DE" b="1">
                <a:latin typeface="+mn-lt"/>
              </a:rPr>
              <a:t>mündlichen Ausdrucksfähigkeit </a:t>
            </a:r>
            <a:endParaRPr/>
          </a:p>
          <a:p>
            <a:pPr marL="342900" indent="-342900">
              <a:spcAft>
                <a:spcPts val="800"/>
              </a:spcAft>
              <a:buFont typeface="Arial"/>
              <a:buChar char="•"/>
              <a:defRPr/>
            </a:pPr>
            <a:r>
              <a:rPr lang="de-DE">
                <a:latin typeface="+mn-lt"/>
              </a:rPr>
              <a:t>Förderung von </a:t>
            </a:r>
            <a:r>
              <a:rPr lang="de-DE" b="1">
                <a:latin typeface="+mn-lt"/>
              </a:rPr>
              <a:t>Medienkompetenz</a:t>
            </a:r>
            <a:r>
              <a:rPr lang="de-DE">
                <a:latin typeface="+mn-lt"/>
              </a:rPr>
              <a:t> (bspw. Schnitt/Nachbearbeitung)</a:t>
            </a:r>
            <a:endParaRPr/>
          </a:p>
          <a:p>
            <a:pPr marL="342900" indent="-342900">
              <a:spcAft>
                <a:spcPts val="800"/>
              </a:spcAft>
              <a:buFont typeface="Arial"/>
              <a:buChar char="•"/>
              <a:defRPr/>
            </a:pPr>
            <a:r>
              <a:rPr lang="de-DE">
                <a:latin typeface="+mn-lt"/>
              </a:rPr>
              <a:t>Authentischer Zugang zu persönlicher </a:t>
            </a:r>
            <a:r>
              <a:rPr lang="de-DE" b="1">
                <a:latin typeface="+mn-lt"/>
              </a:rPr>
              <a:t>Reflexion</a:t>
            </a:r>
            <a:endParaRPr/>
          </a:p>
          <a:p>
            <a:pPr marL="342900" indent="-342900">
              <a:spcAft>
                <a:spcPts val="800"/>
              </a:spcAft>
              <a:buFont typeface="Arial"/>
              <a:buChar char="•"/>
              <a:defRPr/>
            </a:pPr>
            <a:r>
              <a:rPr lang="de-DE">
                <a:latin typeface="+mn-lt"/>
              </a:rPr>
              <a:t>Vielfalt der </a:t>
            </a:r>
            <a:r>
              <a:rPr lang="de-DE" b="1">
                <a:latin typeface="+mn-lt"/>
              </a:rPr>
              <a:t>Gestaltungsmöglichkeiten</a:t>
            </a:r>
            <a:r>
              <a:rPr lang="de-DE">
                <a:latin typeface="+mn-lt"/>
              </a:rPr>
              <a:t> (bspw. Kolleg:innen-Interviews)</a:t>
            </a:r>
            <a:endParaRPr/>
          </a:p>
          <a:p>
            <a:pPr marL="342900" indent="-342900">
              <a:spcAft>
                <a:spcPts val="800"/>
              </a:spcAft>
              <a:buFont typeface="Arial"/>
              <a:buChar char="•"/>
              <a:defRPr/>
            </a:pPr>
            <a:r>
              <a:rPr lang="de-DE" b="1">
                <a:latin typeface="+mn-lt"/>
              </a:rPr>
              <a:t>Geringere Hürde </a:t>
            </a:r>
            <a:r>
              <a:rPr lang="de-DE">
                <a:latin typeface="+mn-lt"/>
              </a:rPr>
              <a:t>für SuS mit bspw. LRS oder Sprachbarriere</a:t>
            </a:r>
            <a:endParaRPr/>
          </a:p>
          <a:p>
            <a:pPr marL="342900" indent="-342900">
              <a:spcAft>
                <a:spcPts val="800"/>
              </a:spcAft>
              <a:buFont typeface="Arial"/>
              <a:buChar char="•"/>
              <a:defRPr/>
            </a:pPr>
            <a:r>
              <a:rPr lang="de-DE" b="1">
                <a:latin typeface="+mn-lt"/>
              </a:rPr>
              <a:t>Nachhaltige</a:t>
            </a:r>
            <a:r>
              <a:rPr lang="de-DE">
                <a:latin typeface="+mn-lt"/>
              </a:rPr>
              <a:t> Präsentationsform</a:t>
            </a:r>
            <a:endParaRPr/>
          </a:p>
          <a:p>
            <a:pPr marL="342900" indent="-342900">
              <a:spcAft>
                <a:spcPts val="800"/>
              </a:spcAft>
              <a:buFont typeface="Arial"/>
              <a:buChar char="•"/>
              <a:defRPr/>
            </a:pPr>
            <a:endParaRPr>
              <a:latin typeface="+mn-lt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 bwMode="auto"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de-DE" sz="2800" b="1">
                <a:latin typeface="+mn-lt"/>
              </a:rPr>
              <a:t>Jobcast – Der Podcast als Alternative zum schriftlichen Praktikumsbericht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Textfeld 25"/>
          <p:cNvSpPr txBox="1"/>
          <p:nvPr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3"/>
          <a:srcRect l="1094"/>
          <a:stretch/>
        </p:blipFill>
        <p:spPr bwMode="auto">
          <a:xfrm rot="355204">
            <a:off x="6671044" y="673284"/>
            <a:ext cx="2263695" cy="32265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4"/>
          <a:srcRect l="1080"/>
          <a:stretch/>
        </p:blipFill>
        <p:spPr bwMode="auto">
          <a:xfrm rot="21376014">
            <a:off x="6603175" y="1667267"/>
            <a:ext cx="2252910" cy="32116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188913" y="628650"/>
            <a:ext cx="6465887" cy="5762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Herausforderungen, wenn Schüler:innen einen Podcast erstellen sollen</a:t>
            </a:r>
            <a:endParaRPr/>
          </a:p>
        </p:txBody>
      </p:sp>
      <p:sp>
        <p:nvSpPr>
          <p:cNvPr id="25" name="Textfeld 24"/>
          <p:cNvSpPr txBox="1"/>
          <p:nvPr/>
        </p:nvSpPr>
        <p:spPr bwMode="auto">
          <a:xfrm>
            <a:off x="48901" y="1407584"/>
            <a:ext cx="621284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600" i="1"/>
              <a:t>Hilfestellung: Methodenseite zur Podcast-Erstellung als Teil des did. Begleitmaterials (In 5 Schritten zur eigenen Podcast-Folge)</a:t>
            </a:r>
            <a:endParaRPr i="1"/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600" b="1"/>
              <a:t>Herausforderungen bei der Planung &amp; Umsetzung:</a:t>
            </a:r>
            <a:endParaRPr/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pPr>
            <a:r>
              <a:rPr lang="de-DE" sz="1600"/>
              <a:t>Wörtliches </a:t>
            </a:r>
            <a:r>
              <a:rPr lang="de-DE" sz="1600" b="1"/>
              <a:t>Skript </a:t>
            </a:r>
            <a:r>
              <a:rPr lang="de-DE" sz="1600"/>
              <a:t>vs. lockerer Dialog (Authentizität)</a:t>
            </a:r>
            <a:endParaRPr/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pPr>
            <a:r>
              <a:rPr lang="de-DE" sz="1600" b="1"/>
              <a:t>Zeitlicher </a:t>
            </a:r>
            <a:r>
              <a:rPr lang="de-DE" sz="1600"/>
              <a:t>Rahmen vs. Inhaltliche </a:t>
            </a:r>
            <a:r>
              <a:rPr lang="de-DE" sz="1600" b="1"/>
              <a:t>Tiefe </a:t>
            </a:r>
            <a:r>
              <a:rPr lang="de-DE" sz="1600"/>
              <a:t>(Transparenz durch bspw. Erwartungshorizont)</a:t>
            </a:r>
            <a:endParaRPr/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pPr>
            <a:r>
              <a:rPr lang="de-DE" sz="1600" b="1"/>
              <a:t>Technische Aspekte</a:t>
            </a:r>
            <a:r>
              <a:rPr lang="de-DE" sz="1600"/>
              <a:t> (Smartphone-Mikrofone, ruhige Umgebung etc.)</a:t>
            </a:r>
            <a:endParaRPr/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pPr>
            <a:r>
              <a:rPr lang="de-DE" sz="1600" b="1"/>
              <a:t>Software </a:t>
            </a:r>
            <a:r>
              <a:rPr lang="de-DE" sz="1600"/>
              <a:t>(Schnitt &amp; Nachbearbeitung)</a:t>
            </a:r>
            <a:endParaRPr/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pPr>
            <a:r>
              <a:rPr lang="de-DE" sz="1600" b="1"/>
              <a:t>Audio-Gestaltung </a:t>
            </a:r>
            <a:r>
              <a:rPr lang="de-DE" sz="1600"/>
              <a:t>(Nutzung von Musik und Soundeffekten  Urheberrechte)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60771" y="565150"/>
            <a:ext cx="8756650" cy="5762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Tipps und Hinweise aus der Praxiserprobung</a:t>
            </a:r>
            <a:endParaRPr/>
          </a:p>
        </p:txBody>
      </p:sp>
      <p:sp>
        <p:nvSpPr>
          <p:cNvPr id="2" name="Textfeld 1"/>
          <p:cNvSpPr txBox="1"/>
          <p:nvPr/>
        </p:nvSpPr>
        <p:spPr bwMode="auto">
          <a:xfrm>
            <a:off x="30342" y="987574"/>
            <a:ext cx="8817508" cy="36292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Bef>
                <a:spcPts val="1000"/>
              </a:spcBef>
              <a:buFont typeface="Arial"/>
              <a:buChar char="•"/>
              <a:defRPr/>
            </a:pPr>
            <a:r>
              <a:rPr lang="de-DE"/>
              <a:t>Be Aware: trotz Niedrigschwelligkeit des Medienformats </a:t>
            </a:r>
            <a:br>
              <a:rPr lang="de-DE"/>
            </a:br>
            <a:r>
              <a:rPr lang="de-DE"/>
              <a:t>-&gt; </a:t>
            </a:r>
            <a:r>
              <a:rPr lang="de-DE" b="1"/>
              <a:t>mangelnde Selbstständigkeit/fehlende Fähigkeit </a:t>
            </a:r>
            <a:r>
              <a:rPr lang="de-DE"/>
              <a:t>nach </a:t>
            </a:r>
            <a:br>
              <a:rPr lang="de-DE"/>
            </a:br>
            <a:r>
              <a:rPr lang="de-DE"/>
              <a:t>Vorgabe zu arbeiten &amp; </a:t>
            </a:r>
            <a:r>
              <a:rPr lang="de-DE" b="1"/>
              <a:t>geringe Medienkompetenz</a:t>
            </a:r>
            <a:r>
              <a:rPr lang="de-DE"/>
              <a:t> von SuS</a:t>
            </a:r>
            <a:endParaRPr/>
          </a:p>
          <a:p>
            <a:pPr marL="285750" indent="-285750">
              <a:spcBef>
                <a:spcPts val="1000"/>
              </a:spcBef>
              <a:buFont typeface="Arial"/>
              <a:buChar char="•"/>
              <a:defRPr/>
            </a:pPr>
            <a:r>
              <a:rPr lang="de-DE"/>
              <a:t>Kein Selbstläufer: </a:t>
            </a:r>
            <a:r>
              <a:rPr lang="de-DE" b="1"/>
              <a:t>Zeitpunkt der Umsetzung</a:t>
            </a:r>
            <a:r>
              <a:rPr lang="de-DE"/>
              <a:t> und </a:t>
            </a:r>
            <a:r>
              <a:rPr lang="de-DE" b="1"/>
              <a:t>Interessen</a:t>
            </a:r>
            <a:r>
              <a:rPr lang="de-DE"/>
              <a:t> </a:t>
            </a:r>
            <a:br>
              <a:rPr lang="de-DE"/>
            </a:br>
            <a:r>
              <a:rPr lang="de-DE"/>
              <a:t>der Lerngruppe beachten </a:t>
            </a:r>
            <a:endParaRPr/>
          </a:p>
          <a:p>
            <a:pPr marL="285750" indent="-285750" algn="just">
              <a:spcBef>
                <a:spcPts val="999"/>
              </a:spcBef>
              <a:buFont typeface="Arial"/>
              <a:buChar char="•"/>
              <a:defRPr/>
            </a:pPr>
            <a:r>
              <a:rPr lang="de-DE" b="1"/>
              <a:t>Ablenkung</a:t>
            </a:r>
            <a:r>
              <a:rPr lang="de-DE"/>
              <a:t>: Auch Podcasts können zum „rumspielen“ verleiten </a:t>
            </a:r>
            <a:endParaRPr/>
          </a:p>
          <a:p>
            <a:pPr marL="285750" indent="-285750" algn="just">
              <a:spcBef>
                <a:spcPts val="999"/>
              </a:spcBef>
              <a:buFont typeface="Arial"/>
              <a:buChar char="•"/>
              <a:defRPr/>
            </a:pPr>
            <a:r>
              <a:rPr lang="de-DE"/>
              <a:t>Schüler:innen-Podcasts </a:t>
            </a:r>
            <a:r>
              <a:rPr lang="de-DE" b="1"/>
              <a:t>ggf. nicht ungehört</a:t>
            </a:r>
            <a:r>
              <a:rPr lang="de-DE"/>
              <a:t> vor der Klasse abspielen </a:t>
            </a:r>
            <a:endParaRPr/>
          </a:p>
          <a:p>
            <a:pPr marL="285750" indent="-285750" algn="just">
              <a:spcBef>
                <a:spcPts val="999"/>
              </a:spcBef>
              <a:buFont typeface="Arial"/>
              <a:buChar char="•"/>
              <a:defRPr/>
            </a:pPr>
            <a:r>
              <a:rPr lang="de-DE" b="1"/>
              <a:t>Ggf. Einverständnisse</a:t>
            </a:r>
            <a:r>
              <a:rPr lang="de-DE"/>
              <a:t> von interviewten Personen holen/</a:t>
            </a:r>
            <a:r>
              <a:rPr lang="de-DE" b="1"/>
              <a:t>Urheberrechte</a:t>
            </a:r>
            <a:r>
              <a:rPr lang="de-DE"/>
              <a:t> beachten</a:t>
            </a:r>
            <a:endParaRPr sz="2000"/>
          </a:p>
          <a:p>
            <a:pPr marL="285750" indent="-285750" algn="just">
              <a:spcBef>
                <a:spcPts val="1000"/>
              </a:spcBef>
              <a:buFont typeface="Arial"/>
              <a:buChar char="•"/>
              <a:defRPr/>
            </a:pPr>
            <a:r>
              <a:rPr lang="de-DE" b="1"/>
              <a:t>Kopfhörer</a:t>
            </a:r>
            <a:r>
              <a:rPr lang="de-DE"/>
              <a:t> zwingend notwendig, </a:t>
            </a:r>
            <a:r>
              <a:rPr lang="de-DE" b="1"/>
              <a:t>W-LAN-Zugang</a:t>
            </a:r>
            <a:r>
              <a:rPr lang="de-DE"/>
              <a:t>/Datenvolumen der SuS</a:t>
            </a:r>
            <a:endParaRPr/>
          </a:p>
          <a:p>
            <a:pPr marL="285750" indent="-285750" algn="just">
              <a:spcBef>
                <a:spcPts val="1000"/>
              </a:spcBef>
              <a:buFont typeface="Arial"/>
              <a:buChar char="•"/>
              <a:defRPr/>
            </a:pPr>
            <a:r>
              <a:rPr lang="de-DE" b="1"/>
              <a:t>Ggf. Räume</a:t>
            </a:r>
            <a:r>
              <a:rPr lang="de-DE"/>
              <a:t> zur Verfügung stellen, wenn SuS im Unterricht Podcasts aufnehmen sollen</a:t>
            </a:r>
            <a:endParaRPr sz="2000"/>
          </a:p>
          <a:p>
            <a:pPr marL="285750" indent="-285750" algn="just">
              <a:spcBef>
                <a:spcPts val="1000"/>
              </a:spcBef>
              <a:buFont typeface="Arial"/>
              <a:buChar char="•"/>
              <a:defRPr/>
            </a:pPr>
            <a:r>
              <a:rPr lang="de-DE" b="1"/>
              <a:t>Gruppengröße</a:t>
            </a:r>
            <a:r>
              <a:rPr lang="de-DE"/>
              <a:t> recht limitiert (max. Partner:innenarbeit) </a:t>
            </a:r>
            <a:endParaRPr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rcRect l="6649" r="4424"/>
          <a:stretch/>
        </p:blipFill>
        <p:spPr bwMode="auto">
          <a:xfrm>
            <a:off x="6640664" y="1419622"/>
            <a:ext cx="2448272" cy="2470119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188913" y="628650"/>
            <a:ext cx="8756650" cy="5762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Vorbereitung auf die Praxisphase (und den zweiten Fortbildungstermin)</a:t>
            </a:r>
            <a:endParaRPr/>
          </a:p>
        </p:txBody>
      </p:sp>
      <p:sp>
        <p:nvSpPr>
          <p:cNvPr id="2" name="Textfeld 1"/>
          <p:cNvSpPr txBox="1"/>
          <p:nvPr/>
        </p:nvSpPr>
        <p:spPr bwMode="auto">
          <a:xfrm>
            <a:off x="188912" y="1044804"/>
            <a:ext cx="6906318" cy="3794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1850" indent="-261850">
              <a:spcBef>
                <a:spcPts val="60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sz="1600" b="1"/>
              <a:t>Arbeitsauftrag: </a:t>
            </a:r>
            <a:br>
              <a:rPr lang="de-DE" sz="1600" b="1"/>
            </a:br>
            <a:r>
              <a:rPr lang="de-DE" sz="1600"/>
              <a:t>Sie haben jetzt ausreichend Zeit, um alle Materialien in Ihren Unterricht auszuprobieren. </a:t>
            </a:r>
            <a:r>
              <a:rPr lang="de-DE" sz="1600" b="1">
                <a:solidFill>
                  <a:srgbClr val="00B050"/>
                </a:solidFill>
              </a:rPr>
              <a:t>Führen Sie bitte Unterricht mit mindestens einem Modul durch, damit wir uns darüber austauschen können.</a:t>
            </a:r>
            <a:endParaRPr/>
          </a:p>
          <a:p>
            <a:pPr marL="261850" indent="-261850">
              <a:spcAft>
                <a:spcPts val="600"/>
              </a:spcAft>
              <a:buFont typeface="Arial"/>
              <a:buChar char="•"/>
              <a:defRPr/>
            </a:pPr>
            <a:r>
              <a:rPr lang="de-DE" sz="1600"/>
              <a:t> Wir laden dazu ein:</a:t>
            </a:r>
            <a:br>
              <a:rPr lang="de-DE" sz="1600" b="1"/>
            </a:br>
            <a:br>
              <a:rPr lang="de-DE" sz="1600" b="1"/>
            </a:br>
            <a:r>
              <a:rPr lang="de-DE" sz="1600" b="1"/>
              <a:t>-&gt; </a:t>
            </a:r>
            <a:r>
              <a:rPr lang="de-DE" sz="1600"/>
              <a:t>alle Materialien für sich </a:t>
            </a:r>
            <a:r>
              <a:rPr lang="de-DE" sz="1600" b="1"/>
              <a:t>zu verändern </a:t>
            </a:r>
            <a:r>
              <a:rPr lang="de-DE" sz="1600"/>
              <a:t>und an Ihre Lerngruppe(n) </a:t>
            </a:r>
            <a:r>
              <a:rPr lang="de-DE" sz="1600" b="1"/>
              <a:t>anzupassen</a:t>
            </a:r>
            <a:r>
              <a:rPr lang="de-DE" sz="1600"/>
              <a:t>.</a:t>
            </a:r>
            <a:br>
              <a:rPr lang="de-DE"/>
            </a:br>
            <a:r>
              <a:rPr lang="de-DE" sz="1800" b="1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-&gt;</a:t>
            </a:r>
            <a:r>
              <a:rPr lang="de-DE"/>
              <a:t> </a:t>
            </a:r>
            <a:r>
              <a:rPr lang="de-DE" sz="1600"/>
              <a:t>uns </a:t>
            </a:r>
            <a:r>
              <a:rPr lang="de-DE" sz="1600" b="1"/>
              <a:t>bei Fragen </a:t>
            </a:r>
            <a:r>
              <a:rPr lang="de-DE" sz="1600"/>
              <a:t>und Unterstützungsbedarf jederzeit </a:t>
            </a:r>
            <a:r>
              <a:rPr lang="de-DE" sz="1600" b="1"/>
              <a:t>zu</a:t>
            </a:r>
            <a:r>
              <a:rPr lang="de-DE" sz="1600"/>
              <a:t> </a:t>
            </a:r>
            <a:r>
              <a:rPr lang="de-DE" sz="1600" b="1"/>
              <a:t>kontaktieren</a:t>
            </a:r>
            <a:r>
              <a:rPr lang="de-DE" sz="1600"/>
              <a:t>.</a:t>
            </a:r>
            <a:br>
              <a:rPr lang="de-DE"/>
            </a:br>
            <a:r>
              <a:rPr lang="de-DE" sz="1800" b="1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-&gt;</a:t>
            </a:r>
            <a:r>
              <a:rPr lang="de-DE"/>
              <a:t> </a:t>
            </a:r>
            <a:r>
              <a:rPr lang="de-DE" sz="1600" b="1"/>
              <a:t>Hörbeispiele mitzubringen</a:t>
            </a:r>
            <a:r>
              <a:rPr lang="de-DE" sz="1600"/>
              <a:t>, wenn ihre SuS hörenswerte Podcasts produziert haben.</a:t>
            </a:r>
            <a:br>
              <a:rPr lang="de-DE" sz="1600"/>
            </a:br>
            <a:r>
              <a:rPr lang="de-DE" sz="1600" b="1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-&gt; </a:t>
            </a:r>
            <a:r>
              <a:rPr lang="de-DE" sz="1600"/>
              <a:t>uns Ihr </a:t>
            </a:r>
            <a:r>
              <a:rPr lang="de-DE" sz="1600" b="1"/>
              <a:t>Feedback</a:t>
            </a:r>
            <a:r>
              <a:rPr lang="de-DE" sz="1600"/>
              <a:t> und/oder Schüler:innen-Feedback zu den Unterrichtsmodulen </a:t>
            </a:r>
            <a:r>
              <a:rPr lang="de-DE" sz="1600" b="1"/>
              <a:t>zu geben </a:t>
            </a:r>
            <a:r>
              <a:rPr lang="de-DE" sz="1600"/>
              <a:t>und über Ihre Erfahrungen </a:t>
            </a:r>
            <a:r>
              <a:rPr lang="de-DE" sz="1600" b="1"/>
              <a:t>zu berichten</a:t>
            </a:r>
            <a:r>
              <a:rPr lang="de-DE" sz="1600"/>
              <a:t>.</a:t>
            </a:r>
            <a:endParaRPr lang="de-DE"/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600"/>
              <a:t>Wir wünschen Ihnen viel Spaß beim Ausprobieren!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33790" y="627534"/>
            <a:ext cx="8756650" cy="5762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Calibri"/>
                <a:ea typeface="Verdana"/>
              </a:rPr>
              <a:t>Take Home: Alle Unterrichtsmodule und didaktische Begleitmaterialien</a:t>
            </a:r>
            <a:endParaRPr/>
          </a:p>
          <a:p>
            <a:pPr>
              <a:defRPr/>
            </a:pPr>
            <a:endParaRPr/>
          </a:p>
        </p:txBody>
      </p:sp>
      <p:sp>
        <p:nvSpPr>
          <p:cNvPr id="2" name="Textfeld 1"/>
          <p:cNvSpPr txBox="1"/>
          <p:nvPr/>
        </p:nvSpPr>
        <p:spPr bwMode="auto">
          <a:xfrm>
            <a:off x="84186" y="1189971"/>
            <a:ext cx="8817508" cy="36170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de-DE" sz="1400" dirty="0">
                <a:latin typeface="Calibri"/>
                <a:ea typeface="Calibri"/>
              </a:rPr>
              <a:t>Modul 1 – Gibt es einen Beruf, der zu mir passt? Berufe entdecken mithilfe von Podcasts </a:t>
            </a:r>
            <a:br>
              <a:rPr lang="de-DE" sz="1400" dirty="0">
                <a:latin typeface="Calibri"/>
                <a:ea typeface="Calibri"/>
              </a:rPr>
            </a:br>
            <a:r>
              <a:rPr lang="de-DE" sz="1400" dirty="0">
                <a:latin typeface="Calibri"/>
                <a:ea typeface="Calibri"/>
              </a:rPr>
              <a:t>URL: </a:t>
            </a:r>
            <a:r>
              <a:rPr lang="de-DE" sz="1400" dirty="0">
                <a:hlinkClick r:id="rId2"/>
              </a:rPr>
              <a:t>https://doi.org/10.25932/publishup-69358</a:t>
            </a:r>
            <a:r>
              <a:rPr lang="de-DE" sz="1400" dirty="0"/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de-DE" sz="1400" dirty="0">
                <a:latin typeface="Calibri"/>
                <a:ea typeface="Calibri"/>
              </a:rPr>
              <a:t>Modul 2 – </a:t>
            </a:r>
            <a:r>
              <a:rPr lang="de-DE" sz="1400" dirty="0" err="1">
                <a:latin typeface="Calibri"/>
                <a:ea typeface="Calibri"/>
              </a:rPr>
              <a:t>Jobcast</a:t>
            </a:r>
            <a:r>
              <a:rPr lang="de-DE" sz="1400" dirty="0">
                <a:latin typeface="Calibri"/>
                <a:ea typeface="Calibri"/>
              </a:rPr>
              <a:t> – Die Produktion von Podcasts als Reflexionsmedium für das </a:t>
            </a:r>
            <a:r>
              <a:rPr lang="de-DE" sz="1400" dirty="0" err="1">
                <a:latin typeface="Calibri"/>
                <a:ea typeface="Calibri"/>
              </a:rPr>
              <a:t>Schüler:innenbetriebspraktikum</a:t>
            </a:r>
            <a:r>
              <a:rPr lang="de-DE" sz="1400" dirty="0">
                <a:latin typeface="Calibri"/>
                <a:ea typeface="Calibri"/>
              </a:rPr>
              <a:t> </a:t>
            </a:r>
            <a:br>
              <a:rPr lang="de-DE" sz="1400" dirty="0">
                <a:latin typeface="Calibri"/>
                <a:ea typeface="Calibri"/>
              </a:rPr>
            </a:br>
            <a:r>
              <a:rPr lang="de-DE" sz="1400" dirty="0">
                <a:latin typeface="Calibri"/>
                <a:ea typeface="Calibri"/>
              </a:rPr>
              <a:t>URL: </a:t>
            </a:r>
            <a:r>
              <a:rPr lang="de-DE" sz="1400" u="sng" dirty="0">
                <a:hlinkClick r:id="rId3" tooltip="https://doi.org/10.25932/publishup-67972"/>
              </a:rPr>
              <a:t>https://doi.org/10.25932/publishup-67972</a:t>
            </a:r>
            <a:endParaRPr lang="de-DE" dirty="0"/>
          </a:p>
          <a:p>
            <a:pPr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de-DE" sz="1400" dirty="0">
                <a:latin typeface="Calibri"/>
                <a:ea typeface="Calibri"/>
              </a:rPr>
              <a:t>Modul 3 – Lohnt sich das? Auseinandersetzung mit Aversions- und Attraktionsfaktoren bei der Berufswahl URL: </a:t>
            </a:r>
            <a:r>
              <a:rPr lang="de-DE" sz="1400" u="sng" dirty="0">
                <a:hlinkClick r:id="rId4" tooltip="https://doi.org/10.25932/publishup-6797"/>
              </a:rPr>
              <a:t>https://doi.org/10.25932/publishup-6797</a:t>
            </a:r>
            <a:r>
              <a:rPr lang="de-DE" sz="1400" u="sng" dirty="0">
                <a:hlinkClick r:id="rId5" tooltip="https://doi.org/10.25932/publishup-67973"/>
              </a:rPr>
              <a:t>3</a:t>
            </a:r>
            <a:endParaRPr lang="de-DE" u="sng" dirty="0"/>
          </a:p>
          <a:p>
            <a:pPr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de-DE" sz="1400" dirty="0">
                <a:latin typeface="Calibri"/>
                <a:ea typeface="Calibri"/>
              </a:rPr>
              <a:t>Modul 4 – Eine Frage des Geschlechts? Berufswahl aus einer geschlechtersensiblen Perspektive </a:t>
            </a:r>
            <a:br>
              <a:rPr lang="de-DE" sz="1400" dirty="0">
                <a:latin typeface="Calibri"/>
                <a:ea typeface="Calibri"/>
              </a:rPr>
            </a:br>
            <a:r>
              <a:rPr lang="de-DE" sz="1400" dirty="0">
                <a:latin typeface="Calibri"/>
                <a:ea typeface="Calibri"/>
              </a:rPr>
              <a:t>URL: </a:t>
            </a:r>
            <a:r>
              <a:rPr lang="de-DE" sz="1400" u="sng" dirty="0">
                <a:hlinkClick r:id="rId6" tooltip="https://doi.org/10.25932/publishup-67974"/>
              </a:rPr>
              <a:t>https://doi.org/10.25932/publishup-67974</a:t>
            </a:r>
            <a:endParaRPr lang="de-DE" dirty="0"/>
          </a:p>
          <a:p>
            <a:pPr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de-DE" sz="1400" dirty="0">
                <a:latin typeface="Calibri"/>
                <a:ea typeface="Calibri"/>
              </a:rPr>
              <a:t>Modul 5 – Viele Wege führen zum Ziel! Zur Bedeutung von fragmentierten Berufsbiographien </a:t>
            </a:r>
            <a:br>
              <a:rPr lang="de-DE" sz="1400" dirty="0">
                <a:latin typeface="Calibri"/>
                <a:ea typeface="Calibri"/>
              </a:rPr>
            </a:br>
            <a:r>
              <a:rPr lang="de-DE" sz="1400" dirty="0">
                <a:latin typeface="Calibri"/>
                <a:ea typeface="Calibri"/>
              </a:rPr>
              <a:t>URL: </a:t>
            </a:r>
            <a:r>
              <a:rPr lang="de-DE" sz="1400" u="sng" dirty="0">
                <a:hlinkClick r:id="rId7" tooltip="https://doi.org/10.25932/publishup-67975"/>
              </a:rPr>
              <a:t>https://doi.org/10.25932/publishup-67975</a:t>
            </a:r>
            <a:endParaRPr lang="de-DE" sz="1400" u="sng" dirty="0"/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400" dirty="0" err="1">
                <a:latin typeface="Calibri"/>
                <a:ea typeface="Calibri"/>
              </a:rPr>
              <a:t>Lehrendenhandreichung</a:t>
            </a:r>
            <a:r>
              <a:rPr lang="de-DE" sz="1400" dirty="0">
                <a:latin typeface="Calibri"/>
                <a:ea typeface="Calibri"/>
              </a:rPr>
              <a:t> &amp; </a:t>
            </a:r>
            <a:r>
              <a:rPr lang="de-DE" sz="1400" dirty="0" err="1">
                <a:latin typeface="Calibri"/>
                <a:ea typeface="Calibri"/>
              </a:rPr>
              <a:t>did</a:t>
            </a:r>
            <a:r>
              <a:rPr lang="de-DE" sz="1400" dirty="0">
                <a:latin typeface="Calibri"/>
                <a:ea typeface="Calibri"/>
              </a:rPr>
              <a:t>. Begleitmaterial </a:t>
            </a:r>
            <a:br>
              <a:rPr lang="de-DE" sz="1400" dirty="0">
                <a:latin typeface="Calibri"/>
                <a:ea typeface="Calibri"/>
              </a:rPr>
            </a:br>
            <a:r>
              <a:rPr lang="de-DE" sz="1400" dirty="0">
                <a:latin typeface="Calibri"/>
                <a:ea typeface="Calibri"/>
              </a:rPr>
              <a:t>URL: </a:t>
            </a:r>
            <a:r>
              <a:rPr lang="de-DE" sz="1400" u="sng" dirty="0">
                <a:hlinkClick r:id="rId8" tooltip="https://doi.org/10.25932/publishup-67963"/>
              </a:rPr>
              <a:t>https://doi.org/10.25932/publishup-67963</a:t>
            </a:r>
            <a:endParaRPr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7047895" y="2871359"/>
            <a:ext cx="2011919" cy="2011919"/>
          </a:xfrm>
          <a:prstGeom prst="rect">
            <a:avLst/>
          </a:prstGeom>
        </p:spPr>
      </p:pic>
      <p:sp>
        <p:nvSpPr>
          <p:cNvPr id="798824101" name="Textfeld 3"/>
          <p:cNvSpPr txBox="1"/>
          <p:nvPr/>
        </p:nvSpPr>
        <p:spPr bwMode="auto">
          <a:xfrm>
            <a:off x="3833739" y="39621"/>
            <a:ext cx="3720289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82886" y="587269"/>
            <a:ext cx="8377546" cy="7398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Welche Fragen und Bedürfnisse haben Sie noch? </a:t>
            </a:r>
            <a:endParaRPr/>
          </a:p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Haben Sie konkrete Wünsche für den zweiten FoBi-Termin?</a:t>
            </a:r>
            <a:endParaRPr/>
          </a:p>
        </p:txBody>
      </p:sp>
      <p:sp>
        <p:nvSpPr>
          <p:cNvPr id="10" name="Textfeld 9"/>
          <p:cNvSpPr txBox="1"/>
          <p:nvPr/>
        </p:nvSpPr>
        <p:spPr bwMode="auto">
          <a:xfrm>
            <a:off x="3833739" y="39621"/>
            <a:ext cx="3720325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184276" y="1491640"/>
            <a:ext cx="2655818" cy="2655818"/>
          </a:xfrm>
          <a:prstGeom prst="rect">
            <a:avLst/>
          </a:prstGeom>
          <a:effectLst>
            <a:softEdge rad="368300"/>
          </a:effectLst>
        </p:spPr>
      </p:pic>
      <p:sp>
        <p:nvSpPr>
          <p:cNvPr id="2" name="Textplatzhalter 4"/>
          <p:cNvSpPr txBox="1"/>
          <p:nvPr/>
        </p:nvSpPr>
        <p:spPr bwMode="auto">
          <a:xfrm>
            <a:off x="115092" y="4311951"/>
            <a:ext cx="8794186" cy="7398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>
              <a:lnSpc>
                <a:spcPct val="90000"/>
              </a:lnSpc>
              <a:spcBef>
                <a:spcPts val="750"/>
              </a:spcBef>
              <a:buFont typeface="Arial"/>
              <a:buNone/>
              <a:defRPr sz="28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1pPr>
            <a:lvl2pPr marL="5143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2pPr>
            <a:lvl3pPr marL="8572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3pPr>
            <a:lvl4pPr marL="12001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4pPr>
            <a:lvl5pPr marL="15430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5pPr>
            <a:lvl6pPr marL="18859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2000">
                <a:solidFill>
                  <a:srgbClr val="00B050"/>
                </a:solidFill>
                <a:latin typeface="+mn-lt"/>
                <a:ea typeface="Verdana"/>
              </a:rPr>
              <a:t>Hinweis: Eine Teilnahmebestätigung senden wir Ihnen gern nach der Teilnahme am zweiten FoBi-Termin zu.</a:t>
            </a:r>
            <a:endParaRPr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82886" y="587269"/>
            <a:ext cx="7470892" cy="7398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Wie fühlen Sie sich?</a:t>
            </a:r>
            <a:endParaRPr/>
          </a:p>
        </p:txBody>
      </p:sp>
      <p:sp>
        <p:nvSpPr>
          <p:cNvPr id="10" name="Textfeld 9"/>
          <p:cNvSpPr txBox="1"/>
          <p:nvPr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 bwMode="auto">
          <a:xfrm>
            <a:off x="334638" y="1131589"/>
            <a:ext cx="177017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600"/>
              <a:t>😊</a:t>
            </a:r>
            <a:endParaRPr lang="de-DE"/>
          </a:p>
        </p:txBody>
      </p:sp>
      <p:sp>
        <p:nvSpPr>
          <p:cNvPr id="11" name="Textfeld 10"/>
          <p:cNvSpPr txBox="1"/>
          <p:nvPr/>
        </p:nvSpPr>
        <p:spPr bwMode="auto">
          <a:xfrm>
            <a:off x="3291238" y="1054775"/>
            <a:ext cx="197410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600"/>
              <a:t>🤩</a:t>
            </a:r>
            <a:endParaRPr/>
          </a:p>
        </p:txBody>
      </p:sp>
      <p:sp>
        <p:nvSpPr>
          <p:cNvPr id="15" name="Textfeld 14"/>
          <p:cNvSpPr txBox="1"/>
          <p:nvPr/>
        </p:nvSpPr>
        <p:spPr bwMode="auto">
          <a:xfrm>
            <a:off x="6451766" y="1131590"/>
            <a:ext cx="10380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600"/>
              <a:t>😴</a:t>
            </a:r>
            <a:endParaRPr/>
          </a:p>
        </p:txBody>
      </p:sp>
      <p:sp>
        <p:nvSpPr>
          <p:cNvPr id="17" name="Textfeld 16"/>
          <p:cNvSpPr txBox="1"/>
          <p:nvPr/>
        </p:nvSpPr>
        <p:spPr bwMode="auto">
          <a:xfrm>
            <a:off x="373044" y="3147813"/>
            <a:ext cx="13260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600"/>
              <a:t>🤯</a:t>
            </a:r>
            <a:endParaRPr/>
          </a:p>
        </p:txBody>
      </p:sp>
      <p:sp>
        <p:nvSpPr>
          <p:cNvPr id="19" name="Textfeld 18"/>
          <p:cNvSpPr txBox="1"/>
          <p:nvPr/>
        </p:nvSpPr>
        <p:spPr bwMode="auto">
          <a:xfrm>
            <a:off x="6586114" y="3147813"/>
            <a:ext cx="82197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600"/>
              <a:t>😱</a:t>
            </a:r>
            <a:endParaRPr/>
          </a:p>
        </p:txBody>
      </p:sp>
      <p:sp>
        <p:nvSpPr>
          <p:cNvPr id="21" name="Textfeld 20"/>
          <p:cNvSpPr txBox="1"/>
          <p:nvPr/>
        </p:nvSpPr>
        <p:spPr bwMode="auto">
          <a:xfrm>
            <a:off x="3291238" y="3147813"/>
            <a:ext cx="204611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600"/>
              <a:t>😒</a:t>
            </a:r>
            <a:endParaRPr/>
          </a:p>
        </p:txBody>
      </p:sp>
      <p:sp>
        <p:nvSpPr>
          <p:cNvPr id="22" name="Textfeld 21"/>
          <p:cNvSpPr txBox="1"/>
          <p:nvPr/>
        </p:nvSpPr>
        <p:spPr bwMode="auto">
          <a:xfrm>
            <a:off x="175120" y="169855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1</a:t>
            </a:r>
            <a:endParaRPr/>
          </a:p>
        </p:txBody>
      </p:sp>
      <p:sp>
        <p:nvSpPr>
          <p:cNvPr id="23" name="Textfeld 22"/>
          <p:cNvSpPr txBox="1"/>
          <p:nvPr/>
        </p:nvSpPr>
        <p:spPr bwMode="auto">
          <a:xfrm>
            <a:off x="3107571" y="169855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2</a:t>
            </a:r>
            <a:endParaRPr/>
          </a:p>
        </p:txBody>
      </p:sp>
      <p:sp>
        <p:nvSpPr>
          <p:cNvPr id="24" name="Textfeld 23"/>
          <p:cNvSpPr txBox="1"/>
          <p:nvPr/>
        </p:nvSpPr>
        <p:spPr bwMode="auto">
          <a:xfrm>
            <a:off x="6362881" y="169855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3</a:t>
            </a:r>
            <a:endParaRPr/>
          </a:p>
        </p:txBody>
      </p:sp>
      <p:sp>
        <p:nvSpPr>
          <p:cNvPr id="25" name="Textfeld 24"/>
          <p:cNvSpPr txBox="1"/>
          <p:nvPr/>
        </p:nvSpPr>
        <p:spPr bwMode="auto">
          <a:xfrm>
            <a:off x="184015" y="374797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4</a:t>
            </a:r>
            <a:endParaRPr/>
          </a:p>
        </p:txBody>
      </p:sp>
      <p:sp>
        <p:nvSpPr>
          <p:cNvPr id="26" name="Textfeld 25"/>
          <p:cNvSpPr txBox="1"/>
          <p:nvPr/>
        </p:nvSpPr>
        <p:spPr bwMode="auto">
          <a:xfrm>
            <a:off x="3129913" y="374797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5</a:t>
            </a:r>
            <a:endParaRPr/>
          </a:p>
        </p:txBody>
      </p:sp>
      <p:sp>
        <p:nvSpPr>
          <p:cNvPr id="27" name="Textfeld 26"/>
          <p:cNvSpPr txBox="1"/>
          <p:nvPr/>
        </p:nvSpPr>
        <p:spPr bwMode="auto">
          <a:xfrm>
            <a:off x="6386345" y="374422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6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 bwMode="auto">
          <a:xfrm>
            <a:off x="408836" y="1204354"/>
            <a:ext cx="6009452" cy="704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defRPr/>
            </a:pPr>
            <a:r>
              <a:rPr lang="de-DE" sz="1600" b="1">
                <a:solidFill>
                  <a:schemeClr val="tx1"/>
                </a:solidFill>
                <a:latin typeface="Univers Condensed"/>
              </a:rPr>
              <a:t>Wir bedanken uns für Ihre Aufmerksamkeit und freuen uns, Sie zum zweiten FoBi-Termin wiederzusehen!</a:t>
            </a:r>
            <a:endParaRPr lang="de-DE" sz="16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Textfeld 2"/>
          <p:cNvSpPr txBox="1"/>
          <p:nvPr/>
        </p:nvSpPr>
        <p:spPr bwMode="auto">
          <a:xfrm>
            <a:off x="408836" y="482337"/>
            <a:ext cx="4253316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da-DK" sz="2800">
                <a:solidFill>
                  <a:schemeClr val="bg1"/>
                </a:solidFill>
                <a:latin typeface="Univers Condensed"/>
              </a:rPr>
              <a:t>Auf Wiedersehen!</a:t>
            </a:r>
            <a:endParaRPr lang="de-DE" sz="2800" b="0">
              <a:solidFill>
                <a:schemeClr val="bg1"/>
              </a:solidFill>
              <a:latin typeface="Univers Condensed"/>
            </a:endParaRPr>
          </a:p>
        </p:txBody>
      </p:sp>
      <p:sp>
        <p:nvSpPr>
          <p:cNvPr id="27" name="Textfeld 26"/>
          <p:cNvSpPr txBox="1"/>
          <p:nvPr/>
        </p:nvSpPr>
        <p:spPr bwMode="auto">
          <a:xfrm>
            <a:off x="4835009" y="3460749"/>
            <a:ext cx="1917407" cy="71631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de-DE" sz="1200"/>
              <a:t>Name</a:t>
            </a:r>
            <a:endParaRPr/>
          </a:p>
          <a:p>
            <a:pPr algn="ctr">
              <a:spcAft>
                <a:spcPts val="599"/>
              </a:spcAft>
              <a:defRPr/>
            </a:pPr>
            <a:r>
              <a:rPr lang="de-DE" sz="1200"/>
              <a:t>Kontaktdaten/Mail-Adresse</a:t>
            </a:r>
            <a:endParaRPr/>
          </a:p>
        </p:txBody>
      </p:sp>
      <p:sp>
        <p:nvSpPr>
          <p:cNvPr id="29" name="Textfeld 28"/>
          <p:cNvSpPr txBox="1"/>
          <p:nvPr/>
        </p:nvSpPr>
        <p:spPr bwMode="auto">
          <a:xfrm>
            <a:off x="1454958" y="3460749"/>
            <a:ext cx="2161354" cy="533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sz="1200"/>
              <a:t>Name</a:t>
            </a:r>
            <a:endParaRPr/>
          </a:p>
          <a:p>
            <a:pPr algn="ctr">
              <a:spcAft>
                <a:spcPts val="599"/>
              </a:spcAft>
              <a:defRPr/>
            </a:pPr>
            <a:r>
              <a:rPr sz="1200"/>
              <a:t>Kontaktdaten/Mail-Adresse</a:t>
            </a:r>
            <a:endParaRPr/>
          </a:p>
        </p:txBody>
      </p:sp>
      <p:sp>
        <p:nvSpPr>
          <p:cNvPr id="1740314160" name="Textfeld 1740314159"/>
          <p:cNvSpPr txBox="1"/>
          <p:nvPr/>
        </p:nvSpPr>
        <p:spPr bwMode="auto">
          <a:xfrm>
            <a:off x="1816164" y="2023849"/>
            <a:ext cx="1438657" cy="142106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t>Platzhalter Bild von Dozent*in</a:t>
            </a:r>
          </a:p>
        </p:txBody>
      </p:sp>
      <p:sp>
        <p:nvSpPr>
          <p:cNvPr id="250769913" name="Textfeld 250769912"/>
          <p:cNvSpPr txBox="1"/>
          <p:nvPr/>
        </p:nvSpPr>
        <p:spPr bwMode="auto">
          <a:xfrm>
            <a:off x="5074385" y="2039682"/>
            <a:ext cx="1438656" cy="1421067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t>Platzhalter Bild von Dozent*in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6D83199-6CC1-AFDE-1688-AECACAE6F9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126"/>
          <a:stretch/>
        </p:blipFill>
        <p:spPr bwMode="auto">
          <a:xfrm>
            <a:off x="8244407" y="4490052"/>
            <a:ext cx="899591" cy="6058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111436" y="666973"/>
            <a:ext cx="7166571" cy="5751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Literatur</a:t>
            </a:r>
            <a:endParaRPr/>
          </a:p>
        </p:txBody>
      </p:sp>
      <p:sp>
        <p:nvSpPr>
          <p:cNvPr id="10" name="Textfeld 9"/>
          <p:cNvSpPr txBox="1"/>
          <p:nvPr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 bwMode="auto">
          <a:xfrm>
            <a:off x="17748" y="1049040"/>
            <a:ext cx="9138276" cy="2158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/>
            </a:pPr>
            <a:r>
              <a:rPr sz="700" b="0" i="0" u="none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Bitkom Research (2025). </a:t>
            </a:r>
            <a:r>
              <a:rPr sz="700" b="0" i="1" u="none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Anteil der Befragten, die hin und wieder Podcasts hören, in Deutschland in ausgewählten Jahren von 2016 bis 2025</a:t>
            </a:r>
            <a:r>
              <a:rPr sz="700" b="0" i="0" u="none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. Statista.</a:t>
            </a:r>
            <a:r>
              <a:rPr lang="en-US" sz="700" b="0" i="0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700" u="sng">
                <a:solidFill>
                  <a:schemeClr val="hlink"/>
                </a:solidFill>
                <a:hlinkClick r:id="rId3" tooltip="https://de.statista.com/statistik/daten/studie/876487/umfrage/nutzung-von-podcasts-in-deutschland/"/>
              </a:rPr>
              <a:t>https://de.statista.com/statistik/daten/studie/876487/umfrage/nutzung-von-podcasts-in-deutschland/</a:t>
            </a:r>
            <a:r>
              <a:rPr sz="700" b="0" i="0" u="none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 (letzter Zugriff 04.12.2025).</a:t>
            </a:r>
            <a:endParaRPr sz="70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>
              <a:spcAft>
                <a:spcPts val="499"/>
              </a:spcAft>
              <a:defRPr/>
            </a:pPr>
            <a:r>
              <a:rPr lang="de-DE" sz="7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Driesel-Lange, K., Kracke, B., Hany, E. &amp; Schindler N. (2013). Das Thüringer Berufswahlmodell: Charakteristika und Bewährung. In T. Brüggemann &amp; S. Rahn (Hrsg.), </a:t>
            </a:r>
            <a:r>
              <a:rPr lang="de-DE" sz="700" b="0" i="1" u="none" strike="noStrike" cap="none" spc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Berufsorientierung. Ein Lehr- und Arbeitsbuch</a:t>
            </a:r>
            <a:r>
              <a:rPr lang="de-DE" sz="700" b="0" i="0" u="none" strike="noStrike" cap="none" spc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 (S. 281–298). Waxmann.</a:t>
            </a:r>
            <a:endParaRPr>
              <a:highlight>
                <a:srgbClr val="FFFF00"/>
              </a:highlight>
            </a:endParaRPr>
          </a:p>
          <a:p>
            <a:pPr>
              <a:spcAft>
                <a:spcPts val="500"/>
              </a:spcAft>
              <a:defRPr/>
            </a:pPr>
            <a:r>
              <a:rPr lang="de-DE" sz="700"/>
              <a:t>Hochmuth, J. &amp; Kirchner, V. (2023): Hört ihr noch – oder produziert ihr schon? Pod-/Educasts und ihr Potenzial für den Wirtschafts- und Politikunterricht.</a:t>
            </a:r>
            <a:r>
              <a:rPr lang="de-DE" sz="700" i="1"/>
              <a:t> Unterricht Wirtschaft + Politik</a:t>
            </a:r>
            <a:r>
              <a:rPr lang="de-DE" sz="700"/>
              <a:t>, (01/2023), 49-53.</a:t>
            </a:r>
            <a:endParaRPr/>
          </a:p>
          <a:p>
            <a:pPr>
              <a:spcAft>
                <a:spcPts val="500"/>
              </a:spcAft>
              <a:defRPr/>
            </a:pPr>
            <a:r>
              <a:rPr lang="de-DE" sz="700"/>
              <a:t>Medienpädagogischer Forschungsverbund Südwest (2025).</a:t>
            </a:r>
            <a:r>
              <a:rPr lang="de-DE" sz="700" i="1"/>
              <a:t> JIM-Studie 2025 - Jugend, Information, Medien. Basisuntersuchung zum Medienumgang 12- bis 19-Jähriger</a:t>
            </a:r>
            <a:r>
              <a:rPr lang="de-DE" sz="700"/>
              <a:t>. </a:t>
            </a:r>
            <a:r>
              <a:rPr lang="de-DE" sz="700" b="0" i="0" u="sng" strike="noStrike" cap="none" spc="0">
                <a:latin typeface="Calibri"/>
                <a:ea typeface="Calibri"/>
                <a:cs typeface="Calibri"/>
                <a:hlinkClick r:id="rId4" tooltip="https://mpfs.de/studie/jim-studie-2025/"/>
              </a:rPr>
              <a:t>https://mpfs.de/studie/jim-studie-2025/</a:t>
            </a:r>
            <a:r>
              <a:rPr lang="de-DE" sz="700" b="0" i="0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700"/>
              <a:t>(letzter Zugriff: 04.12.2025).</a:t>
            </a:r>
            <a:endParaRPr/>
          </a:p>
          <a:p>
            <a:pPr>
              <a:spcAft>
                <a:spcPts val="500"/>
              </a:spcAft>
              <a:defRPr/>
            </a:pPr>
            <a:r>
              <a:rPr lang="de-DE" sz="700"/>
              <a:t>Katzenberger, V., Keil, J. &amp; Wild, M. (2022).</a:t>
            </a:r>
            <a:r>
              <a:rPr lang="de-DE" sz="700" i="1"/>
              <a:t> Podcasts. Perspektiven und Potenziale eines Mediums</a:t>
            </a:r>
            <a:r>
              <a:rPr lang="de-DE" sz="700"/>
              <a:t>. Springer VS. </a:t>
            </a:r>
            <a:r>
              <a:rPr lang="de-DE" sz="700" u="sng">
                <a:hlinkClick r:id="rId5" tooltip="https://link.springer.com/book/10.1007/978-3-658-38712-9"/>
              </a:rPr>
              <a:t>https://link.springer.com/book/10.1007/978-3-658-38712-9</a:t>
            </a:r>
            <a:r>
              <a:rPr lang="de-DE" sz="700" u="none"/>
              <a:t> (</a:t>
            </a:r>
            <a:r>
              <a:rPr lang="de-DE" sz="700"/>
              <a:t>letzter Zugriff: 04.12.2025).</a:t>
            </a:r>
            <a:endParaRPr/>
          </a:p>
          <a:p>
            <a:pPr>
              <a:spcAft>
                <a:spcPts val="500"/>
              </a:spcAft>
              <a:defRPr/>
            </a:pPr>
            <a:r>
              <a:rPr lang="de-DE" sz="700"/>
              <a:t>Kirchner, V. (2020). Entscheiden: Mehr Reflexion in beruflichen Orientierungsprozessen. Anregungen zur methodischen und differenzierenden Umsetzung im Unterricht. </a:t>
            </a:r>
            <a:r>
              <a:rPr lang="de-DE" sz="700" i="1"/>
              <a:t>Pädagogik, 1</a:t>
            </a:r>
            <a:r>
              <a:rPr lang="de-DE" sz="700"/>
              <a:t>(2020), 23-26.</a:t>
            </a:r>
            <a:endParaRPr/>
          </a:p>
          <a:p>
            <a:pPr>
              <a:spcAft>
                <a:spcPts val="500"/>
              </a:spcAft>
              <a:defRPr/>
            </a:pPr>
            <a:r>
              <a:rPr lang="de-DE" sz="700"/>
              <a:t>Ohlemann, S. (2021). </a:t>
            </a:r>
            <a:r>
              <a:rPr lang="de-DE" sz="700" i="1"/>
              <a:t>Berufliche Orientierung zwischen Heterogenität und Individualisierung. Beschreibung, Messung und Konsequenzen zur individuellen Förderung in der Schule</a:t>
            </a:r>
            <a:r>
              <a:rPr lang="de-DE" sz="700"/>
              <a:t>. Springer VS. </a:t>
            </a:r>
            <a:r>
              <a:rPr lang="de-DE" sz="700" u="sng">
                <a:hlinkClick r:id="rId6" tooltip="https://link.springer.com/book/10.1007/978-3-658-33039-2"/>
              </a:rPr>
              <a:t>https://link.springer.com/book/10.1007/978-3-658-33039-2</a:t>
            </a:r>
            <a:r>
              <a:rPr lang="de-DE" sz="700" u="none"/>
              <a:t> </a:t>
            </a:r>
            <a:r>
              <a:rPr lang="de-DE" sz="700"/>
              <a:t>(letzter Zugriff: 04.12.2025).</a:t>
            </a:r>
            <a:endParaRPr lang="de-DE" sz="700" u="sng"/>
          </a:p>
          <a:p>
            <a:pPr>
              <a:spcAft>
                <a:spcPts val="499"/>
              </a:spcAft>
              <a:defRPr/>
            </a:pPr>
            <a:r>
              <a:rPr sz="700"/>
              <a:t>Schulze, L., Ketterl, M., Gruber, C. &amp; Hamborg, K.-C. (2007). Gibt es mobiles Lernen mit Podcasts? – Wie Vorlesungsaufzeichnungen genutzt werden. In C. Eibl, J. Magenheim, S. Schuber &amp; M. Wessner (Hrsg.), </a:t>
            </a:r>
            <a:r>
              <a:rPr sz="700" i="1"/>
              <a:t>DeLFI 2007: 5. E-Learning Fachtagung Informatik</a:t>
            </a:r>
            <a:r>
              <a:rPr sz="700"/>
              <a:t> (S. 233–244). Gesellschaft für Informatik. </a:t>
            </a:r>
            <a:r>
              <a:rPr sz="700" u="sng">
                <a:solidFill>
                  <a:schemeClr val="hlink"/>
                </a:solidFill>
                <a:latin typeface="Times New Roman"/>
                <a:cs typeface="Times New Roman"/>
                <a:hlinkClick r:id="rId7" tooltip="file:///C:\Users\Homeoffice\Downloads\Abgerufen%20im%20März%202024%20von%20https:\dl.gi.de\items\35e6a626-c7ae-46a0-a8fc-f0f372b57d8a"/>
              </a:rPr>
              <a:t>https://dl.gi.de/items/35e6a626-c7ae-46a0-a8fc-f0f372b57d8a</a:t>
            </a:r>
            <a:r>
              <a:rPr sz="700"/>
              <a:t> (letter Zugriff: 04.12.2025).</a:t>
            </a:r>
          </a:p>
          <a:p>
            <a:pPr>
              <a:spcAft>
                <a:spcPts val="500"/>
              </a:spcAft>
              <a:defRPr/>
            </a:pPr>
            <a:r>
              <a:rPr lang="de-DE" sz="700"/>
              <a:t>Vuorikari, R., Kluzer, S. &amp; Punie, Y. (2022).</a:t>
            </a:r>
            <a:r>
              <a:rPr lang="de-DE" sz="700" i="1"/>
              <a:t> DigComp 2.2: The Digital Competence Framework for Citizens - With new examples of knowledge, skills and attitudes</a:t>
            </a:r>
            <a:r>
              <a:rPr lang="de-DE" sz="700"/>
              <a:t>. Publications Office of the European Union.</a:t>
            </a:r>
            <a:endParaRPr/>
          </a:p>
          <a:p>
            <a:pPr>
              <a:spcAft>
                <a:spcPts val="500"/>
              </a:spcAft>
              <a:defRPr/>
            </a:pPr>
            <a:r>
              <a:rPr lang="de-DE" sz="700"/>
              <a:t>Zorn, I., Auwärter, A., Krüger, M. &amp; Seehagen-Marx, H. (2011). Educasting. Wie Podcasts in Bildungskontexten Anwendung finden. In M. Ebner &amp; S. Schön (Hrsg.), </a:t>
            </a:r>
            <a:r>
              <a:rPr lang="de-DE" sz="700" i="1"/>
              <a:t>Lehrbuch für Lernen und Lehren mit Technologien</a:t>
            </a:r>
            <a:r>
              <a:rPr lang="de-DE" sz="700" i="0"/>
              <a:t> </a:t>
            </a:r>
            <a:br>
              <a:rPr lang="de-DE" sz="700" i="0"/>
            </a:br>
            <a:r>
              <a:rPr lang="de-DE" sz="700" i="0"/>
              <a:t>(S. 257-265, 2. Aufl.).</a:t>
            </a:r>
            <a:endParaRPr i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1269</Words>
  <Application>Microsoft Office PowerPoint</Application>
  <DocSecurity>0</DocSecurity>
  <PresentationFormat>Bildschirmpräsentation (16:9)</PresentationFormat>
  <Paragraphs>80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Calibri</vt:lpstr>
      <vt:lpstr>Times New Roman</vt:lpstr>
      <vt:lpstr>Univers Condensed</vt:lpstr>
      <vt:lpstr>Arial</vt:lpstr>
      <vt:lpstr>Kantumruy Pro Medium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>Microsoft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Jens Klusmeyer</dc:creator>
  <cp:keywords/>
  <dc:description/>
  <cp:lastModifiedBy>Jessica Rehse</cp:lastModifiedBy>
  <cp:revision>38</cp:revision>
  <dcterms:created xsi:type="dcterms:W3CDTF">2023-06-21T12:45:50Z</dcterms:created>
  <dcterms:modified xsi:type="dcterms:W3CDTF">2025-12-22T12:11:06Z</dcterms:modified>
  <cp:category/>
  <dc:identifier/>
  <cp:contentStatus/>
  <dc:language/>
  <cp:version/>
</cp:coreProperties>
</file>